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96" r:id="rId2"/>
  </p:sldMasterIdLst>
  <p:notesMasterIdLst>
    <p:notesMasterId r:id="rId48"/>
  </p:notesMasterIdLst>
  <p:sldIdLst>
    <p:sldId id="256" r:id="rId3"/>
    <p:sldId id="559" r:id="rId4"/>
    <p:sldId id="560" r:id="rId5"/>
    <p:sldId id="561" r:id="rId6"/>
    <p:sldId id="562" r:id="rId7"/>
    <p:sldId id="563" r:id="rId8"/>
    <p:sldId id="564" r:id="rId9"/>
    <p:sldId id="565" r:id="rId10"/>
    <p:sldId id="566" r:id="rId11"/>
    <p:sldId id="567" r:id="rId12"/>
    <p:sldId id="568" r:id="rId13"/>
    <p:sldId id="569" r:id="rId14"/>
    <p:sldId id="570" r:id="rId15"/>
    <p:sldId id="571" r:id="rId16"/>
    <p:sldId id="573" r:id="rId17"/>
    <p:sldId id="572" r:id="rId18"/>
    <p:sldId id="574" r:id="rId19"/>
    <p:sldId id="575" r:id="rId20"/>
    <p:sldId id="576" r:id="rId21"/>
    <p:sldId id="577" r:id="rId22"/>
    <p:sldId id="578" r:id="rId23"/>
    <p:sldId id="579" r:id="rId24"/>
    <p:sldId id="580" r:id="rId25"/>
    <p:sldId id="581" r:id="rId26"/>
    <p:sldId id="582" r:id="rId27"/>
    <p:sldId id="583" r:id="rId28"/>
    <p:sldId id="584" r:id="rId29"/>
    <p:sldId id="585" r:id="rId30"/>
    <p:sldId id="586" r:id="rId31"/>
    <p:sldId id="587" r:id="rId32"/>
    <p:sldId id="588" r:id="rId33"/>
    <p:sldId id="589" r:id="rId34"/>
    <p:sldId id="590" r:id="rId35"/>
    <p:sldId id="591" r:id="rId36"/>
    <p:sldId id="592" r:id="rId37"/>
    <p:sldId id="593" r:id="rId38"/>
    <p:sldId id="594" r:id="rId39"/>
    <p:sldId id="595" r:id="rId40"/>
    <p:sldId id="596" r:id="rId41"/>
    <p:sldId id="597" r:id="rId42"/>
    <p:sldId id="598" r:id="rId43"/>
    <p:sldId id="602" r:id="rId44"/>
    <p:sldId id="600" r:id="rId45"/>
    <p:sldId id="601" r:id="rId46"/>
    <p:sldId id="599" r:id="rId47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5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54" autoAdjust="0"/>
    <p:restoredTop sz="99847" autoAdjust="0"/>
  </p:normalViewPr>
  <p:slideViewPr>
    <p:cSldViewPr>
      <p:cViewPr>
        <p:scale>
          <a:sx n="116" d="100"/>
          <a:sy n="116" d="100"/>
        </p:scale>
        <p:origin x="-88" y="-8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notesMaster" Target="notesMasters/notes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7BAA9-B475-F440-84C5-D734282259D5}" type="datetimeFigureOut">
              <a:rPr lang="en-US" smtClean="0"/>
              <a:t>5/20/13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F0F6C-5751-694C-8242-406DE1C7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4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w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47763" y="6324600"/>
            <a:ext cx="5562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latin typeface="Times New Roman" charset="0"/>
                <a:ea typeface="ヒラギノ角ゴ Pro W3" charset="0"/>
                <a:cs typeface="ヒラギノ角ゴ Pro W3" charset="0"/>
              </a:rPr>
              <a:t>Copyright © 2014 Pearson Education, Inc. Publishing as Pearson Addison-Wesley</a:t>
            </a: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 flipH="1">
            <a:off x="0" y="1524000"/>
            <a:ext cx="9144000" cy="152400"/>
          </a:xfrm>
          <a:prstGeom prst="homePlate">
            <a:avLst>
              <a:gd name="adj" fmla="val 0"/>
            </a:avLst>
          </a:prstGeom>
          <a:solidFill>
            <a:srgbClr val="CCC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4" name="Picture 4" descr="Pearson-logo_AW-imprint_black-text_CMY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867400"/>
            <a:ext cx="11430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245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BCC86748-20E3-B24F-85C6-2CF100458E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25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6201148-3947-AE41-AAA0-A6CAE20010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10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A9C5803-0DB6-2241-8D19-32778396D88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779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46EB86A7-52A7-B042-AC0F-3191C12329A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81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64D6967D-2C11-8844-A7CE-4036827A362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98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C84ABCD4-0212-5347-A5EC-D781923D99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71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F36706B-5568-E14C-93DB-BDBDD8E5C35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74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1D2BE223-1290-0344-A7EB-6432433CF4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544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18D4E85B-C125-3E49-AF3B-6D6AFF09ED7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470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28C2AED-32F8-0044-B3D2-AA6E30D1D97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6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/>
              <a:pPr/>
              <a:t>5/20/13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 flipH="1">
            <a:off x="0" y="-76200"/>
            <a:ext cx="9144000" cy="2133600"/>
          </a:xfrm>
          <a:prstGeom prst="homePlate">
            <a:avLst>
              <a:gd name="adj" fmla="val 0"/>
            </a:avLst>
          </a:prstGeom>
          <a:gradFill rotWithShape="1">
            <a:gsLst>
              <a:gs pos="0">
                <a:srgbClr val="3399C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1-</a:t>
            </a:r>
            <a:fld id="{AC0D3CA3-0140-EE40-B612-B642F78B07E6}" type="slidenum">
              <a:rPr lang="en-US" smtClean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149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2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Relationship Id="rId3" Type="http://schemas.openxmlformats.org/officeDocument/2006/relationships/image" Target="../media/image32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latin typeface="Bauhaus 93" pitchFamily="82" charset="0"/>
              </a:rPr>
              <a:t>C++ is Fun – Part </a:t>
            </a:r>
            <a:r>
              <a:rPr lang="en-US" sz="5300" dirty="0" smtClean="0">
                <a:latin typeface="Bauhaus 93" pitchFamily="82" charset="0"/>
              </a:rPr>
              <a:t>15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Turbine/Warner Bros.!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143000"/>
          </a:xfrm>
        </p:spPr>
        <p:txBody>
          <a:bodyPr/>
          <a:lstStyle/>
          <a:p>
            <a:r>
              <a:rPr lang="en-US" dirty="0" smtClean="0"/>
              <a:t>Russell Hanson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Syllabus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250722"/>
            <a:ext cx="79248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1) First program and introduction to data types and control structures with applications for games learning how to use the programming environment Mar 25-27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2) Objects, encapsulation, abstract data types, data protection and scope April 1-3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3) Basic data structures and how to use them, opening files and performing operations on files –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April 8-10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4) Algorithms on data structures, algorithms for specific tasks, simple AI and planning type algorithms, game AI algorithms April 15-17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1 Due – April 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5) More AI: search, heuristics, optimization, decision trees, supervised/unsupervised learning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22-24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6) Game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API and/or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vent-oriented programming, model view controller, map reduce filter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29, May 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7) Basic threads models and some simple databases </a:t>
            </a:r>
            <a:r>
              <a:rPr lang="en-US" sz="1400" dirty="0" err="1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SQLite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May 6-8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8) Graphics programming,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shaders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textures, 3D models and rotations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13-15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2 Due May 15</a:t>
            </a:r>
            <a:endParaRPr lang="en-US" sz="1400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Threads, Atomic, and Exceptions, more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Gesture </a:t>
            </a:r>
            <a:r>
              <a:rPr lang="en-US" sz="1400" dirty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recognition &amp; depth controllers like the Microsoft </a:t>
            </a:r>
            <a:r>
              <a:rPr lang="en-US" sz="1400" dirty="0" err="1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Kinect</a:t>
            </a:r>
            <a:r>
              <a:rPr lang="en-US" sz="1400" dirty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Network Programming &amp; TCP/IP,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OSC May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Selected Topics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June 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Working on student projects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June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en-US" sz="1400" dirty="0" smtClean="0">
              <a:solidFill>
                <a:srgbClr val="22222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Final project presentations Project 3/Final Project Due June </a:t>
            </a: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65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447800"/>
            <a:ext cx="5868476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26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76400"/>
            <a:ext cx="6015206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82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609600"/>
            <a:ext cx="6019800" cy="565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44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133600"/>
            <a:ext cx="6990627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5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762000"/>
            <a:ext cx="5791200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#include &lt;</a:t>
            </a:r>
            <a:r>
              <a:rPr lang="en-US" dirty="0" err="1"/>
              <a:t>iostream</a:t>
            </a:r>
            <a:r>
              <a:rPr lang="en-US" dirty="0"/>
              <a:t>&gt;</a:t>
            </a:r>
          </a:p>
          <a:p>
            <a:r>
              <a:rPr lang="en-US" dirty="0"/>
              <a:t>#include &lt;thread&gt;</a:t>
            </a:r>
          </a:p>
          <a:p>
            <a:endParaRPr lang="en-US" dirty="0"/>
          </a:p>
          <a:p>
            <a:r>
              <a:rPr lang="en-US" dirty="0"/>
              <a:t>// </a:t>
            </a:r>
            <a:r>
              <a:rPr lang="en-US" dirty="0" err="1"/>
              <a:t>int</a:t>
            </a:r>
            <a:r>
              <a:rPr lang="en-US" dirty="0"/>
              <a:t> main() {                                                                                                                        </a:t>
            </a:r>
          </a:p>
          <a:p>
            <a:r>
              <a:rPr lang="en-US" dirty="0"/>
              <a:t>//   </a:t>
            </a:r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cout</a:t>
            </a:r>
            <a:r>
              <a:rPr lang="en-US" dirty="0"/>
              <a:t>&lt;&lt;"Hello World\n";                                                                                                       </a:t>
            </a:r>
          </a:p>
          <a:p>
            <a:r>
              <a:rPr lang="en-US" dirty="0"/>
              <a:t>// }                                                                                                                                   </a:t>
            </a:r>
          </a:p>
          <a:p>
            <a:endParaRPr lang="en-US" dirty="0"/>
          </a:p>
          <a:p>
            <a:r>
              <a:rPr lang="en-US" dirty="0"/>
              <a:t>void hello(){</a:t>
            </a:r>
          </a:p>
          <a:p>
            <a:r>
              <a:rPr lang="en-US" dirty="0"/>
              <a:t>  </a:t>
            </a:r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cout</a:t>
            </a:r>
            <a:r>
              <a:rPr lang="en-US" dirty="0"/>
              <a:t>&lt;&lt;"Hello Concurrent World\n";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 err="1"/>
              <a:t>int</a:t>
            </a:r>
            <a:r>
              <a:rPr lang="en-US" dirty="0"/>
              <a:t> main() {</a:t>
            </a:r>
          </a:p>
          <a:p>
            <a:r>
              <a:rPr lang="en-US" dirty="0"/>
              <a:t>  </a:t>
            </a:r>
            <a:r>
              <a:rPr lang="en-US" dirty="0" err="1"/>
              <a:t>std</a:t>
            </a:r>
            <a:r>
              <a:rPr lang="en-US" dirty="0"/>
              <a:t>::thread t(hello);</a:t>
            </a:r>
          </a:p>
          <a:p>
            <a:r>
              <a:rPr lang="en-US" dirty="0"/>
              <a:t>  </a:t>
            </a:r>
            <a:r>
              <a:rPr lang="en-US" dirty="0" err="1"/>
              <a:t>t.join</a:t>
            </a:r>
            <a:r>
              <a:rPr lang="en-US" dirty="0"/>
              <a:t>();</a:t>
            </a:r>
          </a:p>
          <a:p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228600"/>
            <a:ext cx="276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Exercise, join a thread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5715000"/>
            <a:ext cx="24590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Hello Concurrent World</a:t>
            </a:r>
          </a:p>
        </p:txBody>
      </p:sp>
    </p:spTree>
    <p:extLst>
      <p:ext uri="{BB962C8B-B14F-4D97-AF65-F5344CB8AC3E}">
        <p14:creationId xmlns:p14="http://schemas.microsoft.com/office/powerpoint/2010/main" val="3577053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-16497"/>
            <a:ext cx="6477000" cy="681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94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399" y="1066800"/>
            <a:ext cx="646043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031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81776"/>
            <a:ext cx="6019800" cy="692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132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082"/>
            <a:ext cx="8229600" cy="1143000"/>
          </a:xfrm>
        </p:spPr>
        <p:txBody>
          <a:bodyPr/>
          <a:lstStyle/>
          <a:p>
            <a:r>
              <a:rPr lang="en-US" dirty="0" smtClean="0"/>
              <a:t>Transferring ownership of a thread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990599"/>
            <a:ext cx="5791200" cy="58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59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0" y="228600"/>
            <a:ext cx="3083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Pthreads</a:t>
            </a:r>
            <a:r>
              <a:rPr lang="en-US" dirty="0" smtClean="0"/>
              <a:t> is another alternative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609600"/>
            <a:ext cx="6053667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66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152400"/>
            <a:ext cx="4572000" cy="581697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#include &lt;</a:t>
            </a:r>
            <a:r>
              <a:rPr lang="en-US" sz="1200" dirty="0" err="1"/>
              <a:t>iostream</a:t>
            </a:r>
            <a:r>
              <a:rPr lang="en-US" sz="1200" dirty="0"/>
              <a:t>&gt;</a:t>
            </a:r>
          </a:p>
          <a:p>
            <a:r>
              <a:rPr lang="en-US" sz="1200" dirty="0"/>
              <a:t>#include &lt;</a:t>
            </a:r>
            <a:r>
              <a:rPr lang="en-US" sz="1200" dirty="0" err="1"/>
              <a:t>pthread.h</a:t>
            </a:r>
            <a:r>
              <a:rPr lang="en-US" sz="1200" dirty="0"/>
              <a:t>&gt;</a:t>
            </a:r>
          </a:p>
          <a:p>
            <a:endParaRPr lang="en-US" sz="1200" dirty="0"/>
          </a:p>
          <a:p>
            <a:r>
              <a:rPr lang="en-US" sz="1200" dirty="0"/>
              <a:t>using namespace </a:t>
            </a:r>
            <a:r>
              <a:rPr lang="en-US" sz="1200" dirty="0" err="1"/>
              <a:t>std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#define NUM_THREADS     5</a:t>
            </a:r>
          </a:p>
          <a:p>
            <a:endParaRPr lang="en-US" sz="1200" dirty="0"/>
          </a:p>
          <a:p>
            <a:r>
              <a:rPr lang="en-US" sz="1200" dirty="0"/>
              <a:t>void *</a:t>
            </a:r>
            <a:r>
              <a:rPr lang="en-US" sz="1200" dirty="0" err="1"/>
              <a:t>PrintHello</a:t>
            </a:r>
            <a:r>
              <a:rPr lang="en-US" sz="1200" dirty="0"/>
              <a:t>(void *</a:t>
            </a:r>
            <a:r>
              <a:rPr lang="en-US" sz="1200" dirty="0" err="1"/>
              <a:t>threadid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 long </a:t>
            </a:r>
            <a:r>
              <a:rPr lang="en-US" sz="1200" dirty="0" err="1"/>
              <a:t>tid</a:t>
            </a:r>
            <a:r>
              <a:rPr lang="en-US" sz="1200" dirty="0"/>
              <a:t>;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tid</a:t>
            </a:r>
            <a:r>
              <a:rPr lang="en-US" sz="1200" dirty="0"/>
              <a:t> = (long)</a:t>
            </a:r>
            <a:r>
              <a:rPr lang="en-US" sz="1200" dirty="0" err="1"/>
              <a:t>threadid</a:t>
            </a:r>
            <a:r>
              <a:rPr lang="en-US" sz="1200" dirty="0"/>
              <a:t>;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cout</a:t>
            </a:r>
            <a:r>
              <a:rPr lang="en-US" sz="1200" dirty="0"/>
              <a:t> &lt;&lt; "Hello World! Thread ID, " &lt;&lt; </a:t>
            </a:r>
            <a:r>
              <a:rPr lang="en-US" sz="1200" dirty="0" err="1"/>
              <a:t>tid</a:t>
            </a:r>
            <a:r>
              <a:rPr lang="en-US" sz="1200" dirty="0"/>
              <a:t>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pthread_exit</a:t>
            </a:r>
            <a:r>
              <a:rPr lang="en-US" sz="1200" dirty="0"/>
              <a:t>(NULL);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 err="1"/>
              <a:t>int</a:t>
            </a:r>
            <a:r>
              <a:rPr lang="en-US" sz="1200" dirty="0"/>
              <a:t> main ()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pthread_t</a:t>
            </a:r>
            <a:r>
              <a:rPr lang="en-US" sz="1200" dirty="0"/>
              <a:t> threads[NUM_THREADS];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en-US" sz="1200" dirty="0" err="1"/>
              <a:t>rc</a:t>
            </a:r>
            <a:r>
              <a:rPr lang="en-US" sz="1200" dirty="0"/>
              <a:t>;</a:t>
            </a:r>
          </a:p>
          <a:p>
            <a:r>
              <a:rPr lang="da-DK" sz="1200" dirty="0"/>
              <a:t>    </a:t>
            </a:r>
            <a:r>
              <a:rPr lang="da-DK" sz="1200" dirty="0" err="1"/>
              <a:t>int</a:t>
            </a:r>
            <a:r>
              <a:rPr lang="da-DK" sz="1200" dirty="0"/>
              <a:t> i;</a:t>
            </a:r>
          </a:p>
          <a:p>
            <a:r>
              <a:rPr lang="da-DK" sz="1200" dirty="0"/>
              <a:t>    for( i=0; i &lt; NUM_THREADS; i++ ){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cout</a:t>
            </a:r>
            <a:r>
              <a:rPr lang="en-US" sz="1200" dirty="0"/>
              <a:t> &lt;&lt; "main() : creating thread, " &lt;&lt; </a:t>
            </a:r>
            <a:r>
              <a:rPr lang="en-US" sz="1200" dirty="0" err="1"/>
              <a:t>i</a:t>
            </a:r>
            <a:r>
              <a:rPr lang="en-US" sz="1200" dirty="0"/>
              <a:t>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rc</a:t>
            </a:r>
            <a:r>
              <a:rPr lang="en-US" sz="1200" dirty="0"/>
              <a:t> = </a:t>
            </a:r>
            <a:r>
              <a:rPr lang="en-US" sz="1200" dirty="0" err="1"/>
              <a:t>pthread_create</a:t>
            </a:r>
            <a:r>
              <a:rPr lang="en-US" sz="1200" dirty="0"/>
              <a:t>(&amp;threads[</a:t>
            </a:r>
            <a:r>
              <a:rPr lang="en-US" sz="1200" dirty="0" err="1"/>
              <a:t>i</a:t>
            </a:r>
            <a:r>
              <a:rPr lang="en-US" sz="1200" dirty="0"/>
              <a:t>], NULL,</a:t>
            </a:r>
          </a:p>
          <a:p>
            <a:r>
              <a:rPr lang="fi-FI" sz="1200" dirty="0"/>
              <a:t>                            </a:t>
            </a:r>
            <a:r>
              <a:rPr lang="fi-FI" sz="1200" dirty="0" err="1"/>
              <a:t>PrintHello</a:t>
            </a:r>
            <a:r>
              <a:rPr lang="fi-FI" sz="1200" dirty="0"/>
              <a:t>, (</a:t>
            </a:r>
            <a:r>
              <a:rPr lang="fi-FI" sz="1200" dirty="0" err="1"/>
              <a:t>void</a:t>
            </a:r>
            <a:r>
              <a:rPr lang="fi-FI" sz="1200" dirty="0"/>
              <a:t> *)i);</a:t>
            </a:r>
          </a:p>
          <a:p>
            <a:r>
              <a:rPr lang="en-US" sz="1200" dirty="0"/>
              <a:t>        if (</a:t>
            </a:r>
            <a:r>
              <a:rPr lang="en-US" sz="1200" dirty="0" err="1"/>
              <a:t>rc</a:t>
            </a:r>
            <a:r>
              <a:rPr lang="en-US" sz="1200" dirty="0"/>
              <a:t>){</a:t>
            </a:r>
          </a:p>
          <a:p>
            <a:r>
              <a:rPr lang="en-US" sz="1200" dirty="0"/>
              <a:t>            </a:t>
            </a:r>
            <a:r>
              <a:rPr lang="en-US" sz="1200" dirty="0" err="1"/>
              <a:t>cout</a:t>
            </a:r>
            <a:r>
              <a:rPr lang="en-US" sz="1200" dirty="0"/>
              <a:t> &lt;&lt; "</a:t>
            </a:r>
            <a:r>
              <a:rPr lang="en-US" sz="1200" dirty="0" err="1"/>
              <a:t>Error:unable</a:t>
            </a:r>
            <a:r>
              <a:rPr lang="en-US" sz="1200" dirty="0"/>
              <a:t> to create thread," &lt;&lt; </a:t>
            </a:r>
            <a:r>
              <a:rPr lang="en-US" sz="1200" dirty="0" err="1"/>
              <a:t>rc</a:t>
            </a:r>
            <a:r>
              <a:rPr lang="en-US" sz="1200" dirty="0"/>
              <a:t>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   exit(-1);</a:t>
            </a:r>
          </a:p>
          <a:p>
            <a:r>
              <a:rPr lang="en-US" sz="1200" dirty="0"/>
              <a:t>        }</a:t>
            </a:r>
          </a:p>
          <a:p>
            <a:r>
              <a:rPr lang="en-US" sz="1200" dirty="0"/>
              <a:t>    }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pthread_exit</a:t>
            </a:r>
            <a:r>
              <a:rPr lang="en-US" sz="1200" dirty="0"/>
              <a:t>(NULL);</a:t>
            </a:r>
          </a:p>
          <a:p>
            <a:r>
              <a:rPr lang="en-US" sz="1200" dirty="0"/>
              <a:t>}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5105400" y="3581400"/>
            <a:ext cx="4572000" cy="2862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main() : creating thread, 0</a:t>
            </a:r>
          </a:p>
          <a:p>
            <a:r>
              <a:rPr lang="en-US" b="1" dirty="0"/>
              <a:t>main() : creating thread, 1</a:t>
            </a:r>
          </a:p>
          <a:p>
            <a:r>
              <a:rPr lang="en-US" b="1" dirty="0"/>
              <a:t>main() : creating thread, 2</a:t>
            </a:r>
          </a:p>
          <a:p>
            <a:r>
              <a:rPr lang="en-US" b="1" dirty="0"/>
              <a:t>main() : creating thread, 3</a:t>
            </a:r>
          </a:p>
          <a:p>
            <a:r>
              <a:rPr lang="en-US" b="1" dirty="0"/>
              <a:t>main() : creating thread, 4</a:t>
            </a:r>
          </a:p>
          <a:p>
            <a:r>
              <a:rPr lang="en-US" b="1" dirty="0"/>
              <a:t>Hello World! Thread ID, 0</a:t>
            </a:r>
          </a:p>
          <a:p>
            <a:r>
              <a:rPr lang="en-US" b="1" dirty="0"/>
              <a:t>Hello World! Thread ID, 1</a:t>
            </a:r>
          </a:p>
          <a:p>
            <a:r>
              <a:rPr lang="en-US" b="1" dirty="0"/>
              <a:t>Hello World! Thread ID, 2</a:t>
            </a:r>
          </a:p>
          <a:p>
            <a:r>
              <a:rPr lang="en-US" b="1" dirty="0"/>
              <a:t>Hello World! Thread ID, 3</a:t>
            </a:r>
          </a:p>
          <a:p>
            <a:r>
              <a:rPr lang="en-US" b="1" dirty="0"/>
              <a:t>Hello World! Thread ID, 4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685800"/>
            <a:ext cx="2961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Exercise, using </a:t>
            </a:r>
            <a:r>
              <a:rPr lang="en-US" dirty="0" err="1" smtClean="0"/>
              <a:t>pthreads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791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117695"/>
            <a:ext cx="4572000" cy="67403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#include &lt;</a:t>
            </a:r>
            <a:r>
              <a:rPr lang="en-US" sz="1200" dirty="0" err="1"/>
              <a:t>iostream</a:t>
            </a:r>
            <a:r>
              <a:rPr lang="en-US" sz="1200" dirty="0"/>
              <a:t>&gt;</a:t>
            </a:r>
          </a:p>
          <a:p>
            <a:r>
              <a:rPr lang="en-US" sz="1200" dirty="0"/>
              <a:t>#include &lt;</a:t>
            </a:r>
            <a:r>
              <a:rPr lang="en-US" sz="1200" dirty="0" err="1"/>
              <a:t>pthread.h</a:t>
            </a:r>
            <a:r>
              <a:rPr lang="en-US" sz="1200" dirty="0" smtClean="0"/>
              <a:t>&gt;</a:t>
            </a:r>
            <a:endParaRPr lang="en-US" sz="1200" dirty="0"/>
          </a:p>
          <a:p>
            <a:r>
              <a:rPr lang="en-US" sz="1200" dirty="0"/>
              <a:t>using namespace </a:t>
            </a:r>
            <a:r>
              <a:rPr lang="en-US" sz="1200" dirty="0" err="1"/>
              <a:t>std</a:t>
            </a:r>
            <a:r>
              <a:rPr lang="en-US" sz="1200" dirty="0" smtClean="0"/>
              <a:t>;</a:t>
            </a:r>
            <a:endParaRPr lang="en-US" sz="1200" dirty="0"/>
          </a:p>
          <a:p>
            <a:r>
              <a:rPr lang="en-US" sz="1200" dirty="0"/>
              <a:t>#define NUM_THREADS     </a:t>
            </a:r>
            <a:r>
              <a:rPr lang="en-US" sz="1200" dirty="0" smtClean="0"/>
              <a:t>5</a:t>
            </a:r>
            <a:endParaRPr lang="en-US" sz="1200" dirty="0"/>
          </a:p>
          <a:p>
            <a:r>
              <a:rPr lang="en-US" sz="1200" dirty="0" err="1"/>
              <a:t>struct</a:t>
            </a:r>
            <a:r>
              <a:rPr lang="en-US" sz="1200" dirty="0"/>
              <a:t> </a:t>
            </a:r>
            <a:r>
              <a:rPr lang="en-US" sz="1200" dirty="0" err="1"/>
              <a:t>thread_data</a:t>
            </a:r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int</a:t>
            </a:r>
            <a:r>
              <a:rPr lang="en-US" sz="1200" dirty="0"/>
              <a:t>  </a:t>
            </a:r>
            <a:r>
              <a:rPr lang="en-US" sz="1200" dirty="0" err="1"/>
              <a:t>thread_id</a:t>
            </a:r>
            <a:r>
              <a:rPr lang="en-US" sz="1200" dirty="0"/>
              <a:t>;</a:t>
            </a:r>
          </a:p>
          <a:p>
            <a:r>
              <a:rPr lang="en-US" sz="1200" dirty="0"/>
              <a:t>   char *message;</a:t>
            </a:r>
          </a:p>
          <a:p>
            <a:r>
              <a:rPr lang="en-US" sz="1200" dirty="0"/>
              <a:t>}</a:t>
            </a:r>
            <a:r>
              <a:rPr lang="en-US" sz="1200" dirty="0" smtClean="0"/>
              <a:t>;</a:t>
            </a:r>
            <a:endParaRPr lang="en-US" sz="1200" dirty="0"/>
          </a:p>
          <a:p>
            <a:r>
              <a:rPr lang="en-US" sz="1200" dirty="0"/>
              <a:t>void *</a:t>
            </a:r>
            <a:r>
              <a:rPr lang="en-US" sz="1200" dirty="0" err="1"/>
              <a:t>PrintHello</a:t>
            </a:r>
            <a:r>
              <a:rPr lang="en-US" sz="1200" dirty="0"/>
              <a:t>(void *</a:t>
            </a:r>
            <a:r>
              <a:rPr lang="en-US" sz="1200" dirty="0" err="1"/>
              <a:t>threadarg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struct</a:t>
            </a:r>
            <a:r>
              <a:rPr lang="en-US" sz="1200" dirty="0"/>
              <a:t> </a:t>
            </a:r>
            <a:r>
              <a:rPr lang="en-US" sz="1200" dirty="0" err="1"/>
              <a:t>thread_data</a:t>
            </a:r>
            <a:r>
              <a:rPr lang="en-US" sz="1200" dirty="0"/>
              <a:t> *</a:t>
            </a:r>
            <a:r>
              <a:rPr lang="en-US" sz="1200" dirty="0" err="1"/>
              <a:t>my_data</a:t>
            </a:r>
            <a:r>
              <a:rPr lang="en-US" sz="1200" dirty="0" smtClean="0"/>
              <a:t>;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my_data</a:t>
            </a:r>
            <a:r>
              <a:rPr lang="en-US" sz="1200" dirty="0"/>
              <a:t> = (</a:t>
            </a:r>
            <a:r>
              <a:rPr lang="en-US" sz="1200" dirty="0" err="1"/>
              <a:t>struct</a:t>
            </a:r>
            <a:r>
              <a:rPr lang="en-US" sz="1200" dirty="0"/>
              <a:t> </a:t>
            </a:r>
            <a:r>
              <a:rPr lang="en-US" sz="1200" dirty="0" err="1"/>
              <a:t>thread_data</a:t>
            </a:r>
            <a:r>
              <a:rPr lang="en-US" sz="1200" dirty="0"/>
              <a:t> *) </a:t>
            </a:r>
            <a:r>
              <a:rPr lang="en-US" sz="1200" dirty="0" err="1"/>
              <a:t>threadarg</a:t>
            </a:r>
            <a:r>
              <a:rPr lang="en-US" sz="1200" dirty="0" smtClean="0"/>
              <a:t>;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cout</a:t>
            </a:r>
            <a:r>
              <a:rPr lang="en-US" sz="1200" dirty="0"/>
              <a:t> &lt;&lt; "Thread ID : " &lt;&lt; </a:t>
            </a:r>
            <a:r>
              <a:rPr lang="en-US" sz="1200" dirty="0" err="1"/>
              <a:t>my_data</a:t>
            </a:r>
            <a:r>
              <a:rPr lang="en-US" sz="1200" dirty="0"/>
              <a:t>-&gt;</a:t>
            </a:r>
            <a:r>
              <a:rPr lang="en-US" sz="1200" dirty="0" err="1"/>
              <a:t>thread_id</a:t>
            </a:r>
            <a:r>
              <a:rPr lang="en-US" sz="1200" dirty="0"/>
              <a:t> 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cout</a:t>
            </a:r>
            <a:r>
              <a:rPr lang="en-US" sz="1200" dirty="0"/>
              <a:t> &lt;&lt; " Message : " &lt;&lt; </a:t>
            </a:r>
            <a:r>
              <a:rPr lang="en-US" sz="1200" dirty="0" err="1"/>
              <a:t>my_data</a:t>
            </a:r>
            <a:r>
              <a:rPr lang="en-US" sz="1200" dirty="0"/>
              <a:t>-&gt;message &lt;&lt; </a:t>
            </a:r>
            <a:r>
              <a:rPr lang="en-US" sz="1200" dirty="0" err="1"/>
              <a:t>endl</a:t>
            </a:r>
            <a:r>
              <a:rPr lang="en-US" sz="1200" dirty="0" smtClean="0"/>
              <a:t>;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pthread_exit</a:t>
            </a:r>
            <a:r>
              <a:rPr lang="en-US" sz="1200" dirty="0"/>
              <a:t>(NULL);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 err="1"/>
              <a:t>int</a:t>
            </a:r>
            <a:r>
              <a:rPr lang="en-US" sz="1200" dirty="0"/>
              <a:t> main ()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pthread_t</a:t>
            </a:r>
            <a:r>
              <a:rPr lang="en-US" sz="1200" dirty="0"/>
              <a:t> threads[NUM_THREADS];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struct</a:t>
            </a:r>
            <a:r>
              <a:rPr lang="en-US" sz="1200" dirty="0"/>
              <a:t> </a:t>
            </a:r>
            <a:r>
              <a:rPr lang="en-US" sz="1200" dirty="0" err="1"/>
              <a:t>thread_data</a:t>
            </a:r>
            <a:r>
              <a:rPr lang="en-US" sz="1200" dirty="0"/>
              <a:t> td[NUM_THREADS];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en-US" sz="1200" dirty="0" err="1"/>
              <a:t>rc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en-US" sz="1200" dirty="0" smtClean="0"/>
              <a:t>I;</a:t>
            </a:r>
            <a:endParaRPr lang="en-US" sz="1200" dirty="0"/>
          </a:p>
          <a:p>
            <a:r>
              <a:rPr lang="en-US" sz="1200" dirty="0"/>
              <a:t>   for( </a:t>
            </a:r>
            <a:r>
              <a:rPr lang="en-US" sz="1200" dirty="0" err="1"/>
              <a:t>i</a:t>
            </a:r>
            <a:r>
              <a:rPr lang="en-US" sz="1200" dirty="0"/>
              <a:t>=0; </a:t>
            </a:r>
            <a:r>
              <a:rPr lang="en-US" sz="1200" dirty="0" err="1"/>
              <a:t>i</a:t>
            </a:r>
            <a:r>
              <a:rPr lang="en-US" sz="1200" dirty="0"/>
              <a:t> &lt; NUM_THREADS; </a:t>
            </a:r>
            <a:r>
              <a:rPr lang="en-US" sz="1200" dirty="0" err="1"/>
              <a:t>i</a:t>
            </a:r>
            <a:r>
              <a:rPr lang="en-US" sz="1200" dirty="0"/>
              <a:t>++ ){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cout</a:t>
            </a:r>
            <a:r>
              <a:rPr lang="en-US" sz="1200" dirty="0"/>
              <a:t> &lt;&lt;"main() : creating thread, " &lt;&lt; </a:t>
            </a:r>
            <a:r>
              <a:rPr lang="en-US" sz="1200" dirty="0" err="1"/>
              <a:t>i</a:t>
            </a:r>
            <a:r>
              <a:rPr lang="en-US" sz="1200" dirty="0"/>
              <a:t>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r>
              <a:rPr lang="en-US" sz="1200" dirty="0"/>
              <a:t>      td[</a:t>
            </a:r>
            <a:r>
              <a:rPr lang="en-US" sz="1200" dirty="0" err="1"/>
              <a:t>i</a:t>
            </a:r>
            <a:r>
              <a:rPr lang="en-US" sz="1200" dirty="0"/>
              <a:t>].</a:t>
            </a:r>
            <a:r>
              <a:rPr lang="en-US" sz="1200" dirty="0" err="1"/>
              <a:t>thread_id</a:t>
            </a:r>
            <a:r>
              <a:rPr lang="en-US" sz="1200" dirty="0"/>
              <a:t> = </a:t>
            </a:r>
            <a:r>
              <a:rPr lang="en-US" sz="1200" dirty="0" err="1"/>
              <a:t>i</a:t>
            </a:r>
            <a:r>
              <a:rPr lang="en-US" sz="1200" dirty="0"/>
              <a:t>;</a:t>
            </a:r>
          </a:p>
          <a:p>
            <a:r>
              <a:rPr lang="en-US" sz="1200" dirty="0"/>
              <a:t>      td[</a:t>
            </a:r>
            <a:r>
              <a:rPr lang="en-US" sz="1200" dirty="0" err="1"/>
              <a:t>i</a:t>
            </a:r>
            <a:r>
              <a:rPr lang="en-US" sz="1200" dirty="0"/>
              <a:t>].message = "This is message";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rc</a:t>
            </a:r>
            <a:r>
              <a:rPr lang="en-US" sz="1200" dirty="0"/>
              <a:t> = </a:t>
            </a:r>
            <a:r>
              <a:rPr lang="en-US" sz="1200" dirty="0" err="1"/>
              <a:t>pthread_create</a:t>
            </a:r>
            <a:r>
              <a:rPr lang="en-US" sz="1200" dirty="0"/>
              <a:t>(&amp;threads[</a:t>
            </a:r>
            <a:r>
              <a:rPr lang="en-US" sz="1200" dirty="0" err="1"/>
              <a:t>i</a:t>
            </a:r>
            <a:r>
              <a:rPr lang="en-US" sz="1200" dirty="0"/>
              <a:t>], NULL,</a:t>
            </a:r>
          </a:p>
          <a:p>
            <a:r>
              <a:rPr lang="en-US" sz="1200" dirty="0"/>
              <a:t>                          </a:t>
            </a:r>
            <a:r>
              <a:rPr lang="en-US" sz="1200" dirty="0" err="1"/>
              <a:t>PrintHello</a:t>
            </a:r>
            <a:r>
              <a:rPr lang="en-US" sz="1200" dirty="0"/>
              <a:t>, (void *)&amp;td[</a:t>
            </a:r>
            <a:r>
              <a:rPr lang="en-US" sz="1200" dirty="0" err="1"/>
              <a:t>i</a:t>
            </a:r>
            <a:r>
              <a:rPr lang="en-US" sz="1200" dirty="0"/>
              <a:t>]);</a:t>
            </a:r>
          </a:p>
          <a:p>
            <a:r>
              <a:rPr lang="en-US" sz="1200" dirty="0"/>
              <a:t>      if (</a:t>
            </a:r>
            <a:r>
              <a:rPr lang="en-US" sz="1200" dirty="0" err="1"/>
              <a:t>rc</a:t>
            </a:r>
            <a:r>
              <a:rPr lang="en-US" sz="1200" dirty="0"/>
              <a:t>){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cout</a:t>
            </a:r>
            <a:r>
              <a:rPr lang="en-US" sz="1200" dirty="0"/>
              <a:t> &lt;&lt; "</a:t>
            </a:r>
            <a:r>
              <a:rPr lang="en-US" sz="1200" dirty="0" err="1"/>
              <a:t>Error:unable</a:t>
            </a:r>
            <a:r>
              <a:rPr lang="en-US" sz="1200" dirty="0"/>
              <a:t> to create thread," &lt;&lt; </a:t>
            </a:r>
            <a:r>
              <a:rPr lang="en-US" sz="1200" dirty="0" err="1"/>
              <a:t>rc</a:t>
            </a:r>
            <a:r>
              <a:rPr lang="en-US" sz="1200" dirty="0"/>
              <a:t>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exit(-1);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pthread_exit</a:t>
            </a:r>
            <a:r>
              <a:rPr lang="en-US" sz="1200" dirty="0"/>
              <a:t>(NULL);</a:t>
            </a:r>
          </a:p>
          <a:p>
            <a:r>
              <a:rPr lang="en-US" sz="1200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4419600" y="3995677"/>
            <a:ext cx="4572000" cy="2862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main() : creating thread, 0</a:t>
            </a:r>
          </a:p>
          <a:p>
            <a:r>
              <a:rPr lang="en-US" b="1" dirty="0"/>
              <a:t>main() : creating thread, 1</a:t>
            </a:r>
          </a:p>
          <a:p>
            <a:r>
              <a:rPr lang="en-US" b="1" dirty="0"/>
              <a:t>main() : creating thread, 2</a:t>
            </a:r>
          </a:p>
          <a:p>
            <a:r>
              <a:rPr lang="en-US" b="1" dirty="0"/>
              <a:t>main() : creating thread, 3</a:t>
            </a:r>
          </a:p>
          <a:p>
            <a:r>
              <a:rPr lang="en-US" b="1" dirty="0"/>
              <a:t>main() : creating thread, 4</a:t>
            </a:r>
          </a:p>
          <a:p>
            <a:r>
              <a:rPr lang="en-US" b="1" dirty="0"/>
              <a:t>Thread ID : 1 Message : This is message</a:t>
            </a:r>
          </a:p>
          <a:p>
            <a:r>
              <a:rPr lang="en-US" b="1" dirty="0"/>
              <a:t>Thread ID : 0 Message : This is message</a:t>
            </a:r>
          </a:p>
          <a:p>
            <a:r>
              <a:rPr lang="en-US" b="1" dirty="0"/>
              <a:t>Thread ID : 2 Message : This is message</a:t>
            </a:r>
          </a:p>
          <a:p>
            <a:r>
              <a:rPr lang="en-US" b="1" dirty="0"/>
              <a:t>Thread ID : 3 Message : This is message</a:t>
            </a:r>
          </a:p>
          <a:p>
            <a:r>
              <a:rPr lang="en-US" b="1" dirty="0"/>
              <a:t>Thread ID : 4 Message : This is message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4267200" y="381000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Passing Arguments to Threads</a:t>
            </a:r>
          </a:p>
        </p:txBody>
      </p:sp>
    </p:spTree>
    <p:extLst>
      <p:ext uri="{BB962C8B-B14F-4D97-AF65-F5344CB8AC3E}">
        <p14:creationId xmlns:p14="http://schemas.microsoft.com/office/powerpoint/2010/main" val="1796083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057400"/>
            <a:ext cx="7693877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558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95718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#include &lt;</a:t>
            </a:r>
            <a:r>
              <a:rPr lang="en-US" sz="1100" dirty="0" err="1"/>
              <a:t>iostream</a:t>
            </a:r>
            <a:r>
              <a:rPr lang="en-US" sz="1100" dirty="0"/>
              <a:t>&gt;</a:t>
            </a:r>
          </a:p>
          <a:p>
            <a:r>
              <a:rPr lang="en-US" sz="1100" dirty="0"/>
              <a:t>#include &lt;</a:t>
            </a:r>
            <a:r>
              <a:rPr lang="en-US" sz="1100" dirty="0" err="1"/>
              <a:t>pthread.h</a:t>
            </a:r>
            <a:r>
              <a:rPr lang="en-US" sz="1100" dirty="0"/>
              <a:t>&gt;</a:t>
            </a:r>
          </a:p>
          <a:p>
            <a:endParaRPr lang="en-US" sz="1100" dirty="0"/>
          </a:p>
          <a:p>
            <a:r>
              <a:rPr lang="en-US" sz="1100" dirty="0"/>
              <a:t>using namespace </a:t>
            </a:r>
            <a:r>
              <a:rPr lang="en-US" sz="1100" dirty="0" err="1"/>
              <a:t>std</a:t>
            </a:r>
            <a:r>
              <a:rPr lang="en-US" sz="1100" dirty="0"/>
              <a:t>;</a:t>
            </a:r>
          </a:p>
          <a:p>
            <a:endParaRPr lang="en-US" sz="1100" dirty="0"/>
          </a:p>
          <a:p>
            <a:r>
              <a:rPr lang="en-US" sz="1100" dirty="0"/>
              <a:t>#define NUM_THREADS     5</a:t>
            </a:r>
          </a:p>
          <a:p>
            <a:endParaRPr lang="en-US" sz="1100" dirty="0"/>
          </a:p>
          <a:p>
            <a:r>
              <a:rPr lang="en-US" sz="1100" dirty="0"/>
              <a:t>void *wait(void *t)</a:t>
            </a:r>
          </a:p>
          <a:p>
            <a:r>
              <a:rPr lang="en-US" sz="1100" dirty="0"/>
              <a:t>{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int</a:t>
            </a:r>
            <a:r>
              <a:rPr lang="en-US" sz="1100" dirty="0"/>
              <a:t> </a:t>
            </a:r>
            <a:r>
              <a:rPr lang="en-US" sz="1100" dirty="0" err="1"/>
              <a:t>i</a:t>
            </a:r>
            <a:r>
              <a:rPr lang="en-US" sz="1100" dirty="0"/>
              <a:t>;</a:t>
            </a:r>
          </a:p>
          <a:p>
            <a:r>
              <a:rPr lang="en-US" sz="1100" dirty="0"/>
              <a:t>   long </a:t>
            </a:r>
            <a:r>
              <a:rPr lang="en-US" sz="1100" dirty="0" err="1"/>
              <a:t>tid</a:t>
            </a:r>
            <a:r>
              <a:rPr lang="en-US" sz="1100" dirty="0"/>
              <a:t>;</a:t>
            </a:r>
          </a:p>
          <a:p>
            <a:endParaRPr lang="en-US" sz="1100" dirty="0"/>
          </a:p>
          <a:p>
            <a:r>
              <a:rPr lang="en-US" sz="1100" dirty="0"/>
              <a:t>   </a:t>
            </a:r>
            <a:r>
              <a:rPr lang="en-US" sz="1100" dirty="0" err="1"/>
              <a:t>tid</a:t>
            </a:r>
            <a:r>
              <a:rPr lang="en-US" sz="1100" dirty="0"/>
              <a:t> = (long)t;</a:t>
            </a:r>
          </a:p>
          <a:p>
            <a:endParaRPr lang="en-US" sz="1100" dirty="0"/>
          </a:p>
          <a:p>
            <a:r>
              <a:rPr lang="en-US" sz="1100" dirty="0"/>
              <a:t>   sleep(1)</a:t>
            </a:r>
            <a:r>
              <a:rPr lang="en-US" sz="1100" dirty="0" smtClean="0"/>
              <a:t>; // </a:t>
            </a:r>
            <a:endParaRPr lang="en-US" sz="1100" dirty="0"/>
          </a:p>
          <a:p>
            <a:r>
              <a:rPr lang="en-US" sz="1100" dirty="0"/>
              <a:t>   </a:t>
            </a:r>
            <a:r>
              <a:rPr lang="en-US" sz="1100" dirty="0" err="1"/>
              <a:t>cout</a:t>
            </a:r>
            <a:r>
              <a:rPr lang="en-US" sz="1100" dirty="0"/>
              <a:t> &lt;&lt; "Sleeping in thread "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cout</a:t>
            </a:r>
            <a:r>
              <a:rPr lang="en-US" sz="1100" dirty="0"/>
              <a:t> &lt;&lt; "Thread with id : " &lt;&lt; </a:t>
            </a:r>
            <a:r>
              <a:rPr lang="en-US" sz="1100" dirty="0" err="1"/>
              <a:t>tid</a:t>
            </a:r>
            <a:r>
              <a:rPr lang="en-US" sz="1100" dirty="0"/>
              <a:t> &lt;&lt; "  ...exiting "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pthread_exit</a:t>
            </a:r>
            <a:r>
              <a:rPr lang="en-US" sz="1100" dirty="0"/>
              <a:t>(NULL);</a:t>
            </a:r>
          </a:p>
          <a:p>
            <a:r>
              <a:rPr lang="en-US" sz="1100" dirty="0"/>
              <a:t>}</a:t>
            </a:r>
          </a:p>
          <a:p>
            <a:endParaRPr lang="en-US" sz="1100" dirty="0"/>
          </a:p>
          <a:p>
            <a:r>
              <a:rPr lang="en-US" sz="1100" dirty="0" err="1"/>
              <a:t>int</a:t>
            </a:r>
            <a:r>
              <a:rPr lang="en-US" sz="1100" dirty="0"/>
              <a:t> main ()</a:t>
            </a:r>
          </a:p>
          <a:p>
            <a:r>
              <a:rPr lang="en-US" sz="1100" dirty="0"/>
              <a:t>{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int</a:t>
            </a:r>
            <a:r>
              <a:rPr lang="en-US" sz="1100" dirty="0"/>
              <a:t> </a:t>
            </a:r>
            <a:r>
              <a:rPr lang="en-US" sz="1100" dirty="0" err="1"/>
              <a:t>rc</a:t>
            </a:r>
            <a:r>
              <a:rPr lang="en-US" sz="1100" dirty="0"/>
              <a:t>;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int</a:t>
            </a:r>
            <a:r>
              <a:rPr lang="en-US" sz="1100" dirty="0"/>
              <a:t> </a:t>
            </a:r>
            <a:r>
              <a:rPr lang="en-US" sz="1100" dirty="0" err="1"/>
              <a:t>i</a:t>
            </a:r>
            <a:r>
              <a:rPr lang="en-US" sz="1100" dirty="0"/>
              <a:t>;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pthread_t</a:t>
            </a:r>
            <a:r>
              <a:rPr lang="en-US" sz="1100" dirty="0"/>
              <a:t> threads[NUM_THREADS];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pthread_attr_t</a:t>
            </a:r>
            <a:r>
              <a:rPr lang="en-US" sz="1100" dirty="0"/>
              <a:t> </a:t>
            </a:r>
            <a:r>
              <a:rPr lang="en-US" sz="1100" dirty="0" err="1"/>
              <a:t>attr</a:t>
            </a:r>
            <a:r>
              <a:rPr lang="en-US" sz="1100" dirty="0"/>
              <a:t>;</a:t>
            </a:r>
          </a:p>
          <a:p>
            <a:r>
              <a:rPr lang="en-US" sz="1100" dirty="0"/>
              <a:t>   void *status;</a:t>
            </a:r>
          </a:p>
          <a:p>
            <a:endParaRPr lang="en-US" sz="1100" dirty="0"/>
          </a:p>
          <a:p>
            <a:r>
              <a:rPr lang="en-US" sz="1100" dirty="0"/>
              <a:t>   // Initialize and set thread joinable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pthread_attr_init</a:t>
            </a:r>
            <a:r>
              <a:rPr lang="en-US" sz="1100" dirty="0"/>
              <a:t>(&amp;</a:t>
            </a:r>
            <a:r>
              <a:rPr lang="en-US" sz="1100" dirty="0" err="1"/>
              <a:t>attr</a:t>
            </a:r>
            <a:r>
              <a:rPr lang="en-US" sz="1100" dirty="0"/>
              <a:t>);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pthread_attr_setdetachstate</a:t>
            </a:r>
            <a:r>
              <a:rPr lang="en-US" sz="1100" dirty="0"/>
              <a:t>(&amp;</a:t>
            </a:r>
            <a:r>
              <a:rPr lang="en-US" sz="1100" dirty="0" err="1"/>
              <a:t>attr</a:t>
            </a:r>
            <a:r>
              <a:rPr lang="en-US" sz="1100" dirty="0"/>
              <a:t>, PTHREAD_CREATE_JOINABLE);</a:t>
            </a:r>
          </a:p>
          <a:p>
            <a:endParaRPr lang="en-US" sz="1100" dirty="0"/>
          </a:p>
          <a:p>
            <a:r>
              <a:rPr lang="en-US" sz="1100" dirty="0"/>
              <a:t>   for( </a:t>
            </a:r>
            <a:r>
              <a:rPr lang="en-US" sz="1100" dirty="0" err="1"/>
              <a:t>i</a:t>
            </a:r>
            <a:r>
              <a:rPr lang="en-US" sz="1100" dirty="0"/>
              <a:t>=0; </a:t>
            </a:r>
            <a:r>
              <a:rPr lang="en-US" sz="1100" dirty="0" err="1"/>
              <a:t>i</a:t>
            </a:r>
            <a:r>
              <a:rPr lang="en-US" sz="1100" dirty="0"/>
              <a:t> &lt; NUM_THREADS; </a:t>
            </a:r>
            <a:r>
              <a:rPr lang="en-US" sz="1100" dirty="0" err="1"/>
              <a:t>i</a:t>
            </a:r>
            <a:r>
              <a:rPr lang="en-US" sz="1100" dirty="0"/>
              <a:t>++ ){</a:t>
            </a:r>
          </a:p>
          <a:p>
            <a:r>
              <a:rPr lang="en-US" sz="1100" dirty="0"/>
              <a:t>      </a:t>
            </a:r>
            <a:r>
              <a:rPr lang="en-US" sz="1100" dirty="0" err="1"/>
              <a:t>cout</a:t>
            </a:r>
            <a:r>
              <a:rPr lang="en-US" sz="1100" dirty="0"/>
              <a:t> &lt;&lt; "main() : creating thread, " &lt;&lt; </a:t>
            </a:r>
            <a:r>
              <a:rPr lang="en-US" sz="1100" dirty="0" err="1"/>
              <a:t>i</a:t>
            </a:r>
            <a:r>
              <a:rPr lang="en-US" sz="1100" dirty="0"/>
              <a:t>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r>
              <a:rPr lang="en-US" sz="1100" dirty="0"/>
              <a:t>      </a:t>
            </a:r>
            <a:r>
              <a:rPr lang="en-US" sz="1100" dirty="0" err="1"/>
              <a:t>rc</a:t>
            </a:r>
            <a:r>
              <a:rPr lang="en-US" sz="1100" dirty="0"/>
              <a:t> = </a:t>
            </a:r>
            <a:r>
              <a:rPr lang="en-US" sz="1100" dirty="0" err="1"/>
              <a:t>pthread_create</a:t>
            </a:r>
            <a:r>
              <a:rPr lang="en-US" sz="1100" dirty="0"/>
              <a:t>(&amp;threads[</a:t>
            </a:r>
            <a:r>
              <a:rPr lang="en-US" sz="1100" dirty="0" err="1"/>
              <a:t>i</a:t>
            </a:r>
            <a:r>
              <a:rPr lang="en-US" sz="1100" dirty="0"/>
              <a:t>], NULL, wait, (void *)</a:t>
            </a:r>
            <a:r>
              <a:rPr lang="en-US" sz="1100" dirty="0" err="1"/>
              <a:t>i</a:t>
            </a:r>
            <a:r>
              <a:rPr lang="en-US" sz="1100" dirty="0"/>
              <a:t> );</a:t>
            </a:r>
          </a:p>
          <a:p>
            <a:r>
              <a:rPr lang="en-US" sz="1100" dirty="0"/>
              <a:t>      if (</a:t>
            </a:r>
            <a:r>
              <a:rPr lang="en-US" sz="1100" dirty="0" err="1"/>
              <a:t>rc</a:t>
            </a:r>
            <a:r>
              <a:rPr lang="en-US" sz="1100" dirty="0"/>
              <a:t>){</a:t>
            </a:r>
          </a:p>
          <a:p>
            <a:r>
              <a:rPr lang="en-US" sz="1100" dirty="0"/>
              <a:t>         </a:t>
            </a:r>
            <a:r>
              <a:rPr lang="en-US" sz="1100" dirty="0" err="1"/>
              <a:t>cout</a:t>
            </a:r>
            <a:r>
              <a:rPr lang="en-US" sz="1100" dirty="0"/>
              <a:t> &lt;&lt; "</a:t>
            </a:r>
            <a:r>
              <a:rPr lang="en-US" sz="1100" dirty="0" err="1"/>
              <a:t>Error:unable</a:t>
            </a:r>
            <a:r>
              <a:rPr lang="en-US" sz="1100" dirty="0"/>
              <a:t> to create thread," &lt;&lt; </a:t>
            </a:r>
            <a:r>
              <a:rPr lang="en-US" sz="1100" dirty="0" err="1"/>
              <a:t>rc</a:t>
            </a:r>
            <a:r>
              <a:rPr lang="en-US" sz="1100" dirty="0"/>
              <a:t>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r>
              <a:rPr lang="en-US" sz="1100" dirty="0"/>
              <a:t>         exit(-1);</a:t>
            </a:r>
          </a:p>
          <a:p>
            <a:r>
              <a:rPr lang="en-US" sz="1100" dirty="0"/>
              <a:t>      }</a:t>
            </a:r>
          </a:p>
          <a:p>
            <a:r>
              <a:rPr lang="en-US" sz="1100" dirty="0"/>
              <a:t>   }</a:t>
            </a:r>
          </a:p>
          <a:p>
            <a:endParaRPr lang="en-US" sz="1100" dirty="0"/>
          </a:p>
          <a:p>
            <a:r>
              <a:rPr lang="en-US" sz="1100" dirty="0"/>
              <a:t>   // free attribute and wait for the other threads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pthread_attr_destroy</a:t>
            </a:r>
            <a:r>
              <a:rPr lang="en-US" sz="1100" dirty="0"/>
              <a:t>(&amp;</a:t>
            </a:r>
            <a:r>
              <a:rPr lang="en-US" sz="1100" dirty="0" err="1"/>
              <a:t>attr</a:t>
            </a:r>
            <a:r>
              <a:rPr lang="en-US" sz="1100" dirty="0"/>
              <a:t>);</a:t>
            </a:r>
          </a:p>
          <a:p>
            <a:r>
              <a:rPr lang="en-US" sz="1100" dirty="0"/>
              <a:t>   for( </a:t>
            </a:r>
            <a:r>
              <a:rPr lang="en-US" sz="1100" dirty="0" err="1"/>
              <a:t>i</a:t>
            </a:r>
            <a:r>
              <a:rPr lang="en-US" sz="1100" dirty="0"/>
              <a:t>=0; </a:t>
            </a:r>
            <a:r>
              <a:rPr lang="en-US" sz="1100" dirty="0" err="1"/>
              <a:t>i</a:t>
            </a:r>
            <a:r>
              <a:rPr lang="en-US" sz="1100" dirty="0"/>
              <a:t> &lt; NUM_THREADS; </a:t>
            </a:r>
            <a:r>
              <a:rPr lang="en-US" sz="1100" dirty="0" err="1"/>
              <a:t>i</a:t>
            </a:r>
            <a:r>
              <a:rPr lang="en-US" sz="1100" dirty="0"/>
              <a:t>++ ){</a:t>
            </a:r>
          </a:p>
          <a:p>
            <a:r>
              <a:rPr lang="en-US" sz="1100" dirty="0"/>
              <a:t>      </a:t>
            </a:r>
            <a:r>
              <a:rPr lang="en-US" sz="1100" dirty="0" err="1"/>
              <a:t>rc</a:t>
            </a:r>
            <a:r>
              <a:rPr lang="en-US" sz="1100" dirty="0"/>
              <a:t> = </a:t>
            </a:r>
            <a:r>
              <a:rPr lang="en-US" sz="1100" dirty="0" err="1"/>
              <a:t>pthread_join</a:t>
            </a:r>
            <a:r>
              <a:rPr lang="en-US" sz="1100" dirty="0"/>
              <a:t>(threads[</a:t>
            </a:r>
            <a:r>
              <a:rPr lang="en-US" sz="1100" dirty="0" err="1"/>
              <a:t>i</a:t>
            </a:r>
            <a:r>
              <a:rPr lang="en-US" sz="1100" dirty="0"/>
              <a:t>], &amp;status);</a:t>
            </a:r>
          </a:p>
          <a:p>
            <a:r>
              <a:rPr lang="en-US" sz="1100" dirty="0"/>
              <a:t>      if (</a:t>
            </a:r>
            <a:r>
              <a:rPr lang="en-US" sz="1100" dirty="0" err="1"/>
              <a:t>rc</a:t>
            </a:r>
            <a:r>
              <a:rPr lang="en-US" sz="1100" dirty="0"/>
              <a:t>){</a:t>
            </a:r>
          </a:p>
          <a:p>
            <a:r>
              <a:rPr lang="en-US" sz="1100" dirty="0"/>
              <a:t>         </a:t>
            </a:r>
            <a:r>
              <a:rPr lang="en-US" sz="1100" dirty="0" err="1"/>
              <a:t>cout</a:t>
            </a:r>
            <a:r>
              <a:rPr lang="en-US" sz="1100" dirty="0"/>
              <a:t> &lt;&lt; "</a:t>
            </a:r>
            <a:r>
              <a:rPr lang="en-US" sz="1100" dirty="0" err="1"/>
              <a:t>Error:unable</a:t>
            </a:r>
            <a:r>
              <a:rPr lang="en-US" sz="1100" dirty="0"/>
              <a:t> to join," &lt;&lt; </a:t>
            </a:r>
            <a:r>
              <a:rPr lang="en-US" sz="1100" dirty="0" err="1"/>
              <a:t>rc</a:t>
            </a:r>
            <a:r>
              <a:rPr lang="en-US" sz="1100" dirty="0"/>
              <a:t>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r>
              <a:rPr lang="en-US" sz="1100" dirty="0"/>
              <a:t>         exit(-1);</a:t>
            </a:r>
          </a:p>
          <a:p>
            <a:r>
              <a:rPr lang="en-US" sz="1100" dirty="0"/>
              <a:t>      }</a:t>
            </a:r>
          </a:p>
          <a:p>
            <a:r>
              <a:rPr lang="en-US" sz="1100" dirty="0"/>
              <a:t>      </a:t>
            </a:r>
            <a:r>
              <a:rPr lang="en-US" sz="1100" dirty="0" err="1"/>
              <a:t>cout</a:t>
            </a:r>
            <a:r>
              <a:rPr lang="en-US" sz="1100" dirty="0"/>
              <a:t> &lt;&lt; "Main: completed thread id :" &lt;&lt; </a:t>
            </a:r>
            <a:r>
              <a:rPr lang="en-US" sz="1100" dirty="0" err="1"/>
              <a:t>i</a:t>
            </a:r>
            <a:r>
              <a:rPr lang="en-US" sz="1100" dirty="0"/>
              <a:t> ;</a:t>
            </a:r>
          </a:p>
          <a:p>
            <a:r>
              <a:rPr lang="en-US" sz="1100" dirty="0"/>
              <a:t>      </a:t>
            </a:r>
            <a:r>
              <a:rPr lang="en-US" sz="1100" dirty="0" err="1"/>
              <a:t>cout</a:t>
            </a:r>
            <a:r>
              <a:rPr lang="en-US" sz="1100" dirty="0"/>
              <a:t> &lt;&lt; "  exiting with status :" &lt;&lt; (</a:t>
            </a:r>
            <a:r>
              <a:rPr lang="en-US" sz="1100" dirty="0" err="1"/>
              <a:t>int</a:t>
            </a:r>
            <a:r>
              <a:rPr lang="en-US" sz="1100" dirty="0"/>
              <a:t>)status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r>
              <a:rPr lang="en-US" sz="1100" dirty="0"/>
              <a:t>   }</a:t>
            </a:r>
          </a:p>
          <a:p>
            <a:endParaRPr lang="en-US" sz="1100" dirty="0"/>
          </a:p>
          <a:p>
            <a:r>
              <a:rPr lang="en-US" sz="1100" dirty="0"/>
              <a:t>   </a:t>
            </a:r>
            <a:r>
              <a:rPr lang="en-US" sz="1100" dirty="0" err="1"/>
              <a:t>cout</a:t>
            </a:r>
            <a:r>
              <a:rPr lang="en-US" sz="1100" dirty="0"/>
              <a:t> &lt;&lt; "Main: program exiting."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pthread_exit</a:t>
            </a:r>
            <a:r>
              <a:rPr lang="en-US" sz="1100" dirty="0"/>
              <a:t>(NULL);</a:t>
            </a:r>
          </a:p>
          <a:p>
            <a:r>
              <a:rPr lang="en-US" sz="1100" dirty="0"/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4038600" y="0"/>
            <a:ext cx="4572000" cy="280076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100" dirty="0"/>
          </a:p>
          <a:p>
            <a:r>
              <a:rPr lang="en-US" sz="1100" dirty="0"/>
              <a:t>   // free attribute and wait for the other threads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pthread_attr_destroy</a:t>
            </a:r>
            <a:r>
              <a:rPr lang="en-US" sz="1100" dirty="0"/>
              <a:t>(&amp;</a:t>
            </a:r>
            <a:r>
              <a:rPr lang="en-US" sz="1100" dirty="0" err="1"/>
              <a:t>attr</a:t>
            </a:r>
            <a:r>
              <a:rPr lang="en-US" sz="1100" dirty="0"/>
              <a:t>);</a:t>
            </a:r>
          </a:p>
          <a:p>
            <a:r>
              <a:rPr lang="en-US" sz="1100" dirty="0"/>
              <a:t>   for( </a:t>
            </a:r>
            <a:r>
              <a:rPr lang="en-US" sz="1100" dirty="0" err="1"/>
              <a:t>i</a:t>
            </a:r>
            <a:r>
              <a:rPr lang="en-US" sz="1100" dirty="0"/>
              <a:t>=0; </a:t>
            </a:r>
            <a:r>
              <a:rPr lang="en-US" sz="1100" dirty="0" err="1"/>
              <a:t>i</a:t>
            </a:r>
            <a:r>
              <a:rPr lang="en-US" sz="1100" dirty="0"/>
              <a:t> &lt; NUM_THREADS; </a:t>
            </a:r>
            <a:r>
              <a:rPr lang="en-US" sz="1100" dirty="0" err="1"/>
              <a:t>i</a:t>
            </a:r>
            <a:r>
              <a:rPr lang="en-US" sz="1100" dirty="0"/>
              <a:t>++ ){</a:t>
            </a:r>
          </a:p>
          <a:p>
            <a:r>
              <a:rPr lang="en-US" sz="1100" dirty="0"/>
              <a:t>      </a:t>
            </a:r>
            <a:r>
              <a:rPr lang="en-US" sz="1100" dirty="0" err="1"/>
              <a:t>rc</a:t>
            </a:r>
            <a:r>
              <a:rPr lang="en-US" sz="1100" dirty="0"/>
              <a:t> = </a:t>
            </a:r>
            <a:r>
              <a:rPr lang="en-US" sz="1100" dirty="0" err="1"/>
              <a:t>pthread_join</a:t>
            </a:r>
            <a:r>
              <a:rPr lang="en-US" sz="1100" dirty="0"/>
              <a:t>(threads[</a:t>
            </a:r>
            <a:r>
              <a:rPr lang="en-US" sz="1100" dirty="0" err="1"/>
              <a:t>i</a:t>
            </a:r>
            <a:r>
              <a:rPr lang="en-US" sz="1100" dirty="0"/>
              <a:t>], &amp;status);</a:t>
            </a:r>
          </a:p>
          <a:p>
            <a:r>
              <a:rPr lang="en-US" sz="1100" dirty="0"/>
              <a:t>      if (</a:t>
            </a:r>
            <a:r>
              <a:rPr lang="en-US" sz="1100" dirty="0" err="1"/>
              <a:t>rc</a:t>
            </a:r>
            <a:r>
              <a:rPr lang="en-US" sz="1100" dirty="0"/>
              <a:t>){</a:t>
            </a:r>
          </a:p>
          <a:p>
            <a:r>
              <a:rPr lang="en-US" sz="1100" dirty="0"/>
              <a:t>         </a:t>
            </a:r>
            <a:r>
              <a:rPr lang="en-US" sz="1100" dirty="0" err="1"/>
              <a:t>cout</a:t>
            </a:r>
            <a:r>
              <a:rPr lang="en-US" sz="1100" dirty="0"/>
              <a:t> &lt;&lt; "</a:t>
            </a:r>
            <a:r>
              <a:rPr lang="en-US" sz="1100" dirty="0" err="1"/>
              <a:t>Error:unable</a:t>
            </a:r>
            <a:r>
              <a:rPr lang="en-US" sz="1100" dirty="0"/>
              <a:t> to join," &lt;&lt; </a:t>
            </a:r>
            <a:r>
              <a:rPr lang="en-US" sz="1100" dirty="0" err="1"/>
              <a:t>rc</a:t>
            </a:r>
            <a:r>
              <a:rPr lang="en-US" sz="1100" dirty="0"/>
              <a:t>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r>
              <a:rPr lang="en-US" sz="1100" dirty="0"/>
              <a:t>         exit(-1);</a:t>
            </a:r>
          </a:p>
          <a:p>
            <a:r>
              <a:rPr lang="en-US" sz="1100" dirty="0"/>
              <a:t>      }</a:t>
            </a:r>
          </a:p>
          <a:p>
            <a:r>
              <a:rPr lang="en-US" sz="1100" dirty="0"/>
              <a:t>      </a:t>
            </a:r>
            <a:r>
              <a:rPr lang="en-US" sz="1100" dirty="0" err="1"/>
              <a:t>cout</a:t>
            </a:r>
            <a:r>
              <a:rPr lang="en-US" sz="1100" dirty="0"/>
              <a:t> &lt;&lt; "Main: completed thread id :" &lt;&lt; </a:t>
            </a:r>
            <a:r>
              <a:rPr lang="en-US" sz="1100" dirty="0" err="1"/>
              <a:t>i</a:t>
            </a:r>
            <a:r>
              <a:rPr lang="en-US" sz="1100" dirty="0"/>
              <a:t> ;</a:t>
            </a:r>
          </a:p>
          <a:p>
            <a:r>
              <a:rPr lang="en-US" sz="1100" dirty="0"/>
              <a:t>      </a:t>
            </a:r>
            <a:r>
              <a:rPr lang="en-US" sz="1100" dirty="0" err="1"/>
              <a:t>cout</a:t>
            </a:r>
            <a:r>
              <a:rPr lang="en-US" sz="1100" dirty="0"/>
              <a:t> &lt;&lt; "  exiting with status :" &lt;&lt; (</a:t>
            </a:r>
            <a:r>
              <a:rPr lang="en-US" sz="1100" dirty="0" err="1"/>
              <a:t>int</a:t>
            </a:r>
            <a:r>
              <a:rPr lang="en-US" sz="1100" dirty="0"/>
              <a:t>)status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r>
              <a:rPr lang="en-US" sz="1100" dirty="0"/>
              <a:t>   }</a:t>
            </a:r>
          </a:p>
          <a:p>
            <a:endParaRPr lang="en-US" sz="1100" dirty="0"/>
          </a:p>
          <a:p>
            <a:r>
              <a:rPr lang="en-US" sz="1100" dirty="0"/>
              <a:t>   </a:t>
            </a:r>
            <a:r>
              <a:rPr lang="en-US" sz="1100" dirty="0" err="1"/>
              <a:t>cout</a:t>
            </a:r>
            <a:r>
              <a:rPr lang="en-US" sz="1100" dirty="0"/>
              <a:t> &lt;&lt; "Main: program exiting."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r>
              <a:rPr lang="en-US" sz="1100" dirty="0"/>
              <a:t>   </a:t>
            </a:r>
            <a:r>
              <a:rPr lang="en-US" sz="1100" dirty="0" err="1"/>
              <a:t>pthread_exit</a:t>
            </a:r>
            <a:r>
              <a:rPr lang="en-US" sz="1100" dirty="0"/>
              <a:t>(NULL);</a:t>
            </a:r>
          </a:p>
          <a:p>
            <a:r>
              <a:rPr lang="en-US" sz="1100" dirty="0"/>
              <a:t>}</a:t>
            </a:r>
          </a:p>
        </p:txBody>
      </p:sp>
      <p:sp>
        <p:nvSpPr>
          <p:cNvPr id="7" name="Rectangle 6"/>
          <p:cNvSpPr/>
          <p:nvPr/>
        </p:nvSpPr>
        <p:spPr>
          <a:xfrm>
            <a:off x="4724400" y="2743200"/>
            <a:ext cx="4114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main() : creating thread, 0</a:t>
            </a:r>
          </a:p>
          <a:p>
            <a:r>
              <a:rPr lang="en-US" b="1" dirty="0"/>
              <a:t>main() : creating thread, 1</a:t>
            </a:r>
          </a:p>
          <a:p>
            <a:r>
              <a:rPr lang="en-US" b="1" dirty="0"/>
              <a:t>main() : creating thread, 2</a:t>
            </a:r>
          </a:p>
          <a:p>
            <a:r>
              <a:rPr lang="en-US" b="1" dirty="0"/>
              <a:t>main() : creating thread, 3</a:t>
            </a:r>
          </a:p>
          <a:p>
            <a:r>
              <a:rPr lang="en-US" b="1" dirty="0"/>
              <a:t>main() : creating thread, 4</a:t>
            </a:r>
          </a:p>
          <a:p>
            <a:r>
              <a:rPr lang="en-US" b="1" dirty="0"/>
              <a:t>Sleeping in thread </a:t>
            </a:r>
          </a:p>
          <a:p>
            <a:r>
              <a:rPr lang="en-US" b="1" dirty="0"/>
              <a:t>Thread with id : 0  ...exiting </a:t>
            </a:r>
          </a:p>
          <a:p>
            <a:r>
              <a:rPr lang="en-US" b="1" dirty="0"/>
              <a:t>Sleeping in thread </a:t>
            </a:r>
          </a:p>
          <a:p>
            <a:r>
              <a:rPr lang="en-US" b="1" dirty="0"/>
              <a:t>Thread with id : 1  ...exiting </a:t>
            </a:r>
          </a:p>
          <a:p>
            <a:r>
              <a:rPr lang="en-US" b="1" dirty="0"/>
              <a:t>Sleeping in thread </a:t>
            </a:r>
          </a:p>
          <a:p>
            <a:r>
              <a:rPr lang="en-US" b="1" dirty="0"/>
              <a:t>Thread with id : 2  ...exiting </a:t>
            </a:r>
          </a:p>
          <a:p>
            <a:r>
              <a:rPr lang="en-US" b="1" dirty="0"/>
              <a:t>Sleeping in thread </a:t>
            </a:r>
          </a:p>
          <a:p>
            <a:r>
              <a:rPr lang="en-US" b="1" dirty="0"/>
              <a:t>Thread with id : 3  ...exiting </a:t>
            </a:r>
          </a:p>
          <a:p>
            <a:r>
              <a:rPr lang="en-US" b="1" dirty="0"/>
              <a:t>Sleeping in thread </a:t>
            </a:r>
          </a:p>
          <a:p>
            <a:r>
              <a:rPr lang="en-US" b="1" dirty="0"/>
              <a:t>Thread with id : 4  ...exiting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38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33400"/>
            <a:ext cx="6477000" cy="580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494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7402"/>
            <a:ext cx="4927600" cy="5753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5791200"/>
            <a:ext cx="46228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87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914400"/>
            <a:ext cx="5549900" cy="5352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304800"/>
            <a:ext cx="5849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 the bullet-point by bullet-point explanation/elaboration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604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85"/>
            <a:ext cx="8229600" cy="1143000"/>
          </a:xfrm>
        </p:spPr>
        <p:txBody>
          <a:bodyPr/>
          <a:lstStyle/>
          <a:p>
            <a:r>
              <a:rPr lang="en-US" dirty="0" smtClean="0"/>
              <a:t>Thread Identifiers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066800"/>
            <a:ext cx="5715000" cy="559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9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00200"/>
            <a:ext cx="6057634" cy="44196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9185"/>
            <a:ext cx="8229600" cy="1143000"/>
          </a:xfrm>
        </p:spPr>
        <p:txBody>
          <a:bodyPr/>
          <a:lstStyle/>
          <a:p>
            <a:r>
              <a:rPr lang="en-US" dirty="0" smtClean="0"/>
              <a:t>Thread Identifiers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939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457200"/>
            <a:ext cx="6248400" cy="573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46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28600"/>
            <a:ext cx="5080000" cy="610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60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514" y="533400"/>
            <a:ext cx="6910086" cy="137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314" y="1905000"/>
            <a:ext cx="66861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72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76400"/>
            <a:ext cx="5794258" cy="44196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/>
              <a:t>m</a:t>
            </a:r>
            <a:r>
              <a:rPr lang="en-US" dirty="0" err="1" smtClean="0"/>
              <a:t>utex</a:t>
            </a:r>
            <a:r>
              <a:rPr lang="en-US" dirty="0" smtClean="0"/>
              <a:t> – </a:t>
            </a:r>
            <a:r>
              <a:rPr lang="en-US" i="1" dirty="0" smtClean="0"/>
              <a:t>mut</a:t>
            </a:r>
            <a:r>
              <a:rPr lang="en-US" dirty="0" smtClean="0"/>
              <a:t>ual </a:t>
            </a:r>
            <a:r>
              <a:rPr lang="en-US" i="1" dirty="0" smtClean="0"/>
              <a:t>ex</a:t>
            </a:r>
            <a:r>
              <a:rPr lang="en-US" dirty="0" smtClean="0"/>
              <a:t>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20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304800"/>
            <a:ext cx="5473700" cy="61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254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04800"/>
            <a:ext cx="6172200" cy="633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09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76199"/>
            <a:ext cx="5486400" cy="662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843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1000"/>
            <a:ext cx="5511800" cy="600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62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52400"/>
            <a:ext cx="5428574" cy="373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3886200"/>
            <a:ext cx="5429655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16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04800"/>
            <a:ext cx="6400800" cy="616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380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04800"/>
            <a:ext cx="6781800" cy="583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89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52400"/>
            <a:ext cx="5143500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971800"/>
            <a:ext cx="51181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781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 Windows, setting threads for each processor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838200"/>
            <a:ext cx="4572000" cy="61863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#define WIN32_LEAN_AND_MEAN</a:t>
            </a:r>
          </a:p>
          <a:p>
            <a:r>
              <a:rPr lang="en-US" sz="1200" dirty="0"/>
              <a:t>#include &lt;</a:t>
            </a:r>
            <a:r>
              <a:rPr lang="en-US" sz="1200" dirty="0" err="1"/>
              <a:t>windows.h</a:t>
            </a:r>
            <a:r>
              <a:rPr lang="en-US" sz="1200" dirty="0"/>
              <a:t>&gt;</a:t>
            </a:r>
          </a:p>
          <a:p>
            <a:r>
              <a:rPr lang="en-US" sz="1200" dirty="0"/>
              <a:t>#include &lt;</a:t>
            </a:r>
            <a:r>
              <a:rPr lang="en-US" sz="1200" dirty="0" err="1"/>
              <a:t>stdio.h</a:t>
            </a:r>
            <a:r>
              <a:rPr lang="en-US" sz="1200" dirty="0"/>
              <a:t>&gt;</a:t>
            </a:r>
          </a:p>
          <a:p>
            <a:endParaRPr lang="en-US" sz="1200" dirty="0"/>
          </a:p>
          <a:p>
            <a:r>
              <a:rPr lang="en-US" sz="1200" dirty="0"/>
              <a:t>HANDLE *</a:t>
            </a:r>
            <a:r>
              <a:rPr lang="en-US" sz="1200" dirty="0" err="1"/>
              <a:t>m_threads</a:t>
            </a:r>
            <a:r>
              <a:rPr lang="en-US" sz="1200" dirty="0"/>
              <a:t> = NULL;</a:t>
            </a:r>
          </a:p>
          <a:p>
            <a:r>
              <a:rPr lang="en-US" sz="1200" dirty="0"/>
              <a:t>DWORD_PTR WINAPI </a:t>
            </a:r>
            <a:r>
              <a:rPr lang="en-US" sz="1200" dirty="0" err="1"/>
              <a:t>threadMain</a:t>
            </a:r>
            <a:r>
              <a:rPr lang="en-US" sz="1200" dirty="0"/>
              <a:t>(void* p);</a:t>
            </a:r>
          </a:p>
          <a:p>
            <a:endParaRPr lang="en-US" sz="1200" dirty="0"/>
          </a:p>
          <a:p>
            <a:r>
              <a:rPr lang="en-US" sz="1200" dirty="0"/>
              <a:t>DWORD_PTR </a:t>
            </a:r>
            <a:r>
              <a:rPr lang="en-US" sz="1200" dirty="0" err="1"/>
              <a:t>GetNumCPUs</a:t>
            </a:r>
            <a:r>
              <a:rPr lang="en-US" sz="1200" dirty="0"/>
              <a:t>() {</a:t>
            </a:r>
          </a:p>
          <a:p>
            <a:r>
              <a:rPr lang="en-US" sz="1200" dirty="0"/>
              <a:t>  SYSTEM_INFO </a:t>
            </a:r>
            <a:r>
              <a:rPr lang="en-US" sz="1200" dirty="0" err="1"/>
              <a:t>m_si</a:t>
            </a:r>
            <a:r>
              <a:rPr lang="en-US" sz="1200" dirty="0"/>
              <a:t> = {0, };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GetSystemInfo</a:t>
            </a:r>
            <a:r>
              <a:rPr lang="en-US" sz="1200" dirty="0"/>
              <a:t>(&amp;</a:t>
            </a:r>
            <a:r>
              <a:rPr lang="en-US" sz="1200" dirty="0" err="1"/>
              <a:t>m_si</a:t>
            </a:r>
            <a:r>
              <a:rPr lang="en-US" sz="1200" dirty="0"/>
              <a:t>);</a:t>
            </a:r>
          </a:p>
          <a:p>
            <a:r>
              <a:rPr lang="en-US" sz="1200" dirty="0"/>
              <a:t>  return (DWORD_PTR)</a:t>
            </a:r>
            <a:r>
              <a:rPr lang="en-US" sz="1200" dirty="0" err="1"/>
              <a:t>m_si.dwNumberOfProcessors</a:t>
            </a:r>
            <a:r>
              <a:rPr lang="en-US" sz="1200" dirty="0"/>
              <a:t>;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en-US" sz="1200" dirty="0" err="1"/>
              <a:t>wmain</a:t>
            </a:r>
            <a:r>
              <a:rPr lang="en-US" sz="1200" dirty="0"/>
              <a:t>(</a:t>
            </a:r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en-US" sz="1200" dirty="0" err="1"/>
              <a:t>argc</a:t>
            </a:r>
            <a:r>
              <a:rPr lang="en-US" sz="1200" dirty="0"/>
              <a:t>, </a:t>
            </a:r>
            <a:r>
              <a:rPr lang="en-US" sz="1200" dirty="0" err="1"/>
              <a:t>wchar_t</a:t>
            </a:r>
            <a:r>
              <a:rPr lang="en-US" sz="1200" dirty="0"/>
              <a:t> **</a:t>
            </a:r>
            <a:r>
              <a:rPr lang="en-US" sz="1200" dirty="0" err="1"/>
              <a:t>args</a:t>
            </a:r>
            <a:r>
              <a:rPr lang="en-US" sz="1200" dirty="0"/>
              <a:t>) {</a:t>
            </a:r>
          </a:p>
          <a:p>
            <a:r>
              <a:rPr lang="en-US" sz="1200" dirty="0"/>
              <a:t>  DWORD_PTR c = </a:t>
            </a:r>
            <a:r>
              <a:rPr lang="en-US" sz="1200" dirty="0" err="1"/>
              <a:t>GetNumCPUs</a:t>
            </a:r>
            <a:r>
              <a:rPr lang="en-US" sz="1200" dirty="0"/>
              <a:t>()</a:t>
            </a:r>
            <a:r>
              <a:rPr lang="en-US" sz="1200" dirty="0" smtClean="0"/>
              <a:t>;</a:t>
            </a:r>
            <a:endParaRPr lang="en-US" sz="1200" dirty="0"/>
          </a:p>
          <a:p>
            <a:r>
              <a:rPr lang="en-US" sz="1200" dirty="0"/>
              <a:t>  </a:t>
            </a:r>
            <a:r>
              <a:rPr lang="en-US" sz="1200" dirty="0" err="1"/>
              <a:t>m_threads</a:t>
            </a:r>
            <a:r>
              <a:rPr lang="en-US" sz="1200" dirty="0"/>
              <a:t> = new HANDLE[c]</a:t>
            </a:r>
            <a:r>
              <a:rPr lang="en-US" sz="1200" dirty="0" smtClean="0"/>
              <a:t>;</a:t>
            </a:r>
            <a:endParaRPr lang="en-US" sz="1200" dirty="0"/>
          </a:p>
          <a:p>
            <a:r>
              <a:rPr lang="en-US" sz="1200" dirty="0"/>
              <a:t>  for(DWORD_PTR </a:t>
            </a:r>
            <a:r>
              <a:rPr lang="en-US" sz="1200" dirty="0" err="1"/>
              <a:t>i</a:t>
            </a:r>
            <a:r>
              <a:rPr lang="en-US" sz="1200" dirty="0"/>
              <a:t> = 0; </a:t>
            </a:r>
            <a:r>
              <a:rPr lang="en-US" sz="1200" dirty="0" err="1"/>
              <a:t>i</a:t>
            </a:r>
            <a:r>
              <a:rPr lang="en-US" sz="1200" dirty="0"/>
              <a:t> &lt; c; </a:t>
            </a:r>
            <a:r>
              <a:rPr lang="en-US" sz="1200" dirty="0" err="1"/>
              <a:t>i</a:t>
            </a:r>
            <a:r>
              <a:rPr lang="en-US" sz="1200" dirty="0"/>
              <a:t>++) {</a:t>
            </a:r>
          </a:p>
          <a:p>
            <a:r>
              <a:rPr lang="en-US" sz="1200" dirty="0"/>
              <a:t>	DWORD_PTR </a:t>
            </a:r>
            <a:r>
              <a:rPr lang="en-US" sz="1200" dirty="0" err="1"/>
              <a:t>m_id</a:t>
            </a:r>
            <a:r>
              <a:rPr lang="en-US" sz="1200" dirty="0"/>
              <a:t> = 0;</a:t>
            </a:r>
          </a:p>
          <a:p>
            <a:r>
              <a:rPr lang="en-US" sz="1200" dirty="0"/>
              <a:t>	DWORD_PTR </a:t>
            </a:r>
            <a:r>
              <a:rPr lang="en-US" sz="1200" dirty="0" err="1"/>
              <a:t>m_mask</a:t>
            </a:r>
            <a:r>
              <a:rPr lang="en-US" sz="1200" dirty="0"/>
              <a:t> = 1 &lt;&lt; </a:t>
            </a:r>
            <a:r>
              <a:rPr lang="en-US" sz="1200" dirty="0" smtClean="0"/>
              <a:t>I;</a:t>
            </a:r>
            <a:endParaRPr lang="en-US" sz="1200" dirty="0"/>
          </a:p>
          <a:p>
            <a:r>
              <a:rPr lang="en-US" sz="1200" dirty="0"/>
              <a:t>	</a:t>
            </a:r>
            <a:r>
              <a:rPr lang="en-US" sz="1200" dirty="0" err="1"/>
              <a:t>m_threads</a:t>
            </a:r>
            <a:r>
              <a:rPr lang="en-US" sz="1200" dirty="0"/>
              <a:t>[</a:t>
            </a:r>
            <a:r>
              <a:rPr lang="en-US" sz="1200" dirty="0" err="1"/>
              <a:t>i</a:t>
            </a:r>
            <a:r>
              <a:rPr lang="en-US" sz="1200" dirty="0"/>
              <a:t>] = </a:t>
            </a:r>
            <a:r>
              <a:rPr lang="en-US" sz="1200" dirty="0" err="1"/>
              <a:t>CreateThread</a:t>
            </a:r>
            <a:r>
              <a:rPr lang="en-US" sz="1200" dirty="0"/>
              <a:t>(NULL, 0, (LPTHREAD_START_ROUTINE)</a:t>
            </a:r>
            <a:r>
              <a:rPr lang="en-US" sz="1200" dirty="0" err="1"/>
              <a:t>threadMain</a:t>
            </a:r>
            <a:r>
              <a:rPr lang="en-US" sz="1200" dirty="0"/>
              <a:t>, (LPVOID)</a:t>
            </a:r>
            <a:r>
              <a:rPr lang="en-US" sz="1200" dirty="0" err="1"/>
              <a:t>i</a:t>
            </a:r>
            <a:r>
              <a:rPr lang="en-US" sz="1200" dirty="0"/>
              <a:t>, NULL, &amp;</a:t>
            </a:r>
            <a:r>
              <a:rPr lang="en-US" sz="1200" dirty="0" err="1"/>
              <a:t>m_id</a:t>
            </a:r>
            <a:r>
              <a:rPr lang="en-US" sz="1200" dirty="0"/>
              <a:t>);</a:t>
            </a:r>
          </a:p>
          <a:p>
            <a:r>
              <a:rPr lang="en-US" sz="1200" dirty="0"/>
              <a:t>	</a:t>
            </a:r>
            <a:r>
              <a:rPr lang="en-US" sz="1200" dirty="0" err="1"/>
              <a:t>SetThreadAffinityMask</a:t>
            </a:r>
            <a:r>
              <a:rPr lang="en-US" sz="1200" dirty="0"/>
              <a:t>(</a:t>
            </a:r>
            <a:r>
              <a:rPr lang="en-US" sz="1200" dirty="0" err="1"/>
              <a:t>m_threads</a:t>
            </a:r>
            <a:r>
              <a:rPr lang="en-US" sz="1200" dirty="0"/>
              <a:t>[</a:t>
            </a:r>
            <a:r>
              <a:rPr lang="en-US" sz="1200" dirty="0" err="1"/>
              <a:t>i</a:t>
            </a:r>
            <a:r>
              <a:rPr lang="en-US" sz="1200" dirty="0"/>
              <a:t>], </a:t>
            </a:r>
            <a:r>
              <a:rPr lang="en-US" sz="1200" dirty="0" err="1"/>
              <a:t>m_mask</a:t>
            </a:r>
            <a:r>
              <a:rPr lang="en-US" sz="1200" dirty="0"/>
              <a:t>);</a:t>
            </a:r>
          </a:p>
          <a:p>
            <a:endParaRPr lang="en-US" sz="1200" dirty="0"/>
          </a:p>
          <a:p>
            <a:r>
              <a:rPr lang="en-US" sz="1200" dirty="0"/>
              <a:t>	</a:t>
            </a:r>
            <a:r>
              <a:rPr lang="en-US" sz="1200" dirty="0" err="1"/>
              <a:t>wprintf</a:t>
            </a:r>
            <a:r>
              <a:rPr lang="en-US" sz="1200" dirty="0"/>
              <a:t>(</a:t>
            </a:r>
            <a:r>
              <a:rPr lang="en-US" sz="1200" dirty="0" err="1"/>
              <a:t>L"Creating</a:t>
            </a:r>
            <a:r>
              <a:rPr lang="en-US" sz="1200" dirty="0"/>
              <a:t> Thread %d (0x%08x) Assigning to CPU 0x%08x\r\n", </a:t>
            </a:r>
            <a:r>
              <a:rPr lang="en-US" sz="1200" dirty="0" err="1"/>
              <a:t>i</a:t>
            </a:r>
            <a:r>
              <a:rPr lang="en-US" sz="1200" dirty="0"/>
              <a:t>, (LONG_PTR)</a:t>
            </a:r>
            <a:r>
              <a:rPr lang="en-US" sz="1200" dirty="0" err="1"/>
              <a:t>m_threads</a:t>
            </a:r>
            <a:r>
              <a:rPr lang="en-US" sz="1200" dirty="0"/>
              <a:t>[</a:t>
            </a:r>
            <a:r>
              <a:rPr lang="en-US" sz="1200" dirty="0" err="1"/>
              <a:t>i</a:t>
            </a:r>
            <a:r>
              <a:rPr lang="en-US" sz="1200" dirty="0"/>
              <a:t>], </a:t>
            </a:r>
            <a:r>
              <a:rPr lang="en-US" sz="1200" dirty="0" err="1"/>
              <a:t>m_mask</a:t>
            </a:r>
            <a:r>
              <a:rPr lang="en-US" sz="1200" dirty="0"/>
              <a:t>);</a:t>
            </a:r>
          </a:p>
          <a:p>
            <a:r>
              <a:rPr lang="en-US" sz="1200" dirty="0"/>
              <a:t>  </a:t>
            </a:r>
            <a:r>
              <a:rPr lang="en-US" sz="1200" dirty="0" smtClean="0"/>
              <a:t>}</a:t>
            </a:r>
            <a:endParaRPr lang="en-US" sz="1200" dirty="0"/>
          </a:p>
          <a:p>
            <a:r>
              <a:rPr lang="en-US" sz="1200" dirty="0"/>
              <a:t>  return 0;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DWORD_PTR WINAPI </a:t>
            </a:r>
            <a:r>
              <a:rPr lang="en-US" sz="1200" dirty="0" err="1"/>
              <a:t>threadMain</a:t>
            </a:r>
            <a:r>
              <a:rPr lang="en-US" sz="1200" dirty="0"/>
              <a:t>(void* p) </a:t>
            </a:r>
            <a:r>
              <a:rPr lang="en-US" sz="1200" dirty="0" smtClean="0"/>
              <a:t>{</a:t>
            </a:r>
            <a:endParaRPr lang="en-US" sz="1200" dirty="0"/>
          </a:p>
          <a:p>
            <a:r>
              <a:rPr lang="en-US" sz="1200" dirty="0"/>
              <a:t>  return 0;</a:t>
            </a:r>
          </a:p>
          <a:p>
            <a:r>
              <a:rPr lang="en-US" sz="1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56466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0" y="6324600"/>
            <a:ext cx="3655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2 concurrent threads are supported.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57200"/>
            <a:ext cx="7786424" cy="48075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4800" y="5411450"/>
            <a:ext cx="47244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#include &lt;</a:t>
            </a:r>
            <a:r>
              <a:rPr lang="en-US" sz="1100" dirty="0" err="1"/>
              <a:t>iostream</a:t>
            </a:r>
            <a:r>
              <a:rPr lang="en-US" sz="1100" dirty="0"/>
              <a:t>&gt;</a:t>
            </a:r>
          </a:p>
          <a:p>
            <a:r>
              <a:rPr lang="en-US" sz="1100" dirty="0"/>
              <a:t>#include &lt;thread&gt;</a:t>
            </a:r>
          </a:p>
          <a:p>
            <a:endParaRPr lang="en-US" sz="1100" dirty="0"/>
          </a:p>
          <a:p>
            <a:r>
              <a:rPr lang="en-US" sz="1100" dirty="0" err="1"/>
              <a:t>int</a:t>
            </a:r>
            <a:r>
              <a:rPr lang="en-US" sz="1100" dirty="0"/>
              <a:t> main() {</a:t>
            </a:r>
          </a:p>
          <a:p>
            <a:r>
              <a:rPr lang="en-US" sz="1100" dirty="0"/>
              <a:t>    unsigned </a:t>
            </a:r>
            <a:r>
              <a:rPr lang="en-US" sz="1100" dirty="0" err="1"/>
              <a:t>int</a:t>
            </a:r>
            <a:r>
              <a:rPr lang="en-US" sz="1100" dirty="0"/>
              <a:t> n = </a:t>
            </a:r>
            <a:r>
              <a:rPr lang="en-US" sz="1100" dirty="0" err="1"/>
              <a:t>std</a:t>
            </a:r>
            <a:r>
              <a:rPr lang="en-US" sz="1100" dirty="0"/>
              <a:t>::thread::</a:t>
            </a:r>
            <a:r>
              <a:rPr lang="en-US" sz="1100" dirty="0" err="1"/>
              <a:t>hardware_concurrency</a:t>
            </a:r>
            <a:r>
              <a:rPr lang="en-US" sz="1100" dirty="0"/>
              <a:t>();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std</a:t>
            </a:r>
            <a:r>
              <a:rPr lang="en-US" sz="1100" dirty="0"/>
              <a:t>::</a:t>
            </a:r>
            <a:r>
              <a:rPr lang="en-US" sz="1100" dirty="0" err="1"/>
              <a:t>cout</a:t>
            </a:r>
            <a:r>
              <a:rPr lang="en-US" sz="1100" dirty="0"/>
              <a:t> &lt;&lt; n &lt;&lt; " concurrent threads are supported.\n";</a:t>
            </a:r>
          </a:p>
          <a:p>
            <a:r>
              <a:rPr lang="en-US" sz="1100" dirty="0"/>
              <a:t>}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8525129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atomic types – indivisible operations can’t be half-done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524000"/>
            <a:ext cx="5539916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727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-149135"/>
            <a:ext cx="4773688" cy="700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503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838200"/>
            <a:ext cx="5684419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29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838200"/>
            <a:ext cx="6293164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639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676400"/>
            <a:ext cx="55839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629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28600"/>
            <a:ext cx="5638800" cy="629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30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simplest possible thread pool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10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0"/>
            <a:ext cx="4817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744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52399"/>
            <a:ext cx="5791200" cy="649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663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609600"/>
            <a:ext cx="5281074" cy="624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152400"/>
            <a:ext cx="3706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Next time… </a:t>
            </a:r>
            <a:r>
              <a:rPr lang="en-US" dirty="0" err="1" smtClean="0"/>
              <a:t>threadsafe</a:t>
            </a:r>
            <a:r>
              <a:rPr lang="en-US" dirty="0" smtClean="0"/>
              <a:t> Cinder </a:t>
            </a:r>
            <a:r>
              <a:rPr lang="en-US" dirty="0" err="1"/>
              <a:t>K</a:t>
            </a:r>
            <a:r>
              <a:rPr lang="en-US" dirty="0" err="1" smtClean="0"/>
              <a:t>inect</a:t>
            </a:r>
            <a:r>
              <a:rPr lang="en-US" dirty="0" smtClean="0"/>
              <a:t>!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231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addis_PL PPT template">
  <a:themeElements>
    <a:clrScheme name="1_Gaddis_PL PP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Gaddis_PL PPT template">
      <a:majorFont>
        <a:latin typeface="Arial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defRPr>
        </a:defPPr>
      </a:lstStyle>
    </a:lnDef>
  </a:objectDefaults>
  <a:extraClrSchemeLst>
    <a:extraClrScheme>
      <a:clrScheme name="1_Gaddis_PL PP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8913</TotalTime>
  <Words>1572</Words>
  <Application>Microsoft Macintosh PowerPoint</Application>
  <PresentationFormat>On-screen Show (4:3)</PresentationFormat>
  <Paragraphs>259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Office Theme</vt:lpstr>
      <vt:lpstr>1_Gaddis_PL PPT template</vt:lpstr>
      <vt:lpstr> C++ is Fun – Part 15 at Turbine/Warner Bros.!</vt:lpstr>
      <vt:lpstr>Syllabus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Transferring ownership of a thread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Thread Identifiers</vt:lpstr>
      <vt:lpstr>Thread Identifiers</vt:lpstr>
      <vt:lpstr>PowerPoint Presentation</vt:lpstr>
      <vt:lpstr>PowerPoint Presentation</vt:lpstr>
      <vt:lpstr>PowerPoint Presentation</vt:lpstr>
      <vt:lpstr>mutex – mutual exclusion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Windows, setting threads for each processor</vt:lpstr>
      <vt:lpstr>PowerPoint Presentation</vt:lpstr>
      <vt:lpstr>Using atomic types – indivisible operations can’t be half-done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simplest possible thread pool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C++ at Turbine/Warner Bros.!</dc:title>
  <dc:creator>Russell Hanson</dc:creator>
  <cp:lastModifiedBy>Mr No</cp:lastModifiedBy>
  <cp:revision>690</cp:revision>
  <cp:lastPrinted>2013-05-20T15:43:39Z</cp:lastPrinted>
  <dcterms:created xsi:type="dcterms:W3CDTF">2013-03-24T23:10:07Z</dcterms:created>
  <dcterms:modified xsi:type="dcterms:W3CDTF">2013-05-20T16:00:53Z</dcterms:modified>
</cp:coreProperties>
</file>